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58" r:id="rId7"/>
    <p:sldId id="259" r:id="rId8"/>
    <p:sldId id="260" r:id="rId9"/>
    <p:sldId id="283" r:id="rId10"/>
    <p:sldId id="261" r:id="rId11"/>
    <p:sldId id="262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65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91" autoAdjust="0"/>
  </p:normalViewPr>
  <p:slideViewPr>
    <p:cSldViewPr snapToGrid="0" showGuides="1">
      <p:cViewPr varScale="1">
        <p:scale>
          <a:sx n="60" d="100"/>
          <a:sy n="60" d="100"/>
        </p:scale>
        <p:origin x="72" y="12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B8F3-31C2-4698-B74C-D5D76CFD8ACD}" type="datetimeFigureOut">
              <a:rPr lang="ru-RU" smtClean="0"/>
              <a:t>03.12.2024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18F8-B739-4178-8D2D-879F4A27DC2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03.12.2024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Chart Placeholder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12" name="Graphic 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Building glass walls and sky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-48" t="6766" r="19843" b="3091"/>
          <a:stretch/>
        </p:blipFill>
        <p:spPr>
          <a:xfrm>
            <a:off x="3033191" y="0"/>
            <a:ext cx="915563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Steganografija</a:t>
            </a:r>
            <a:br>
              <a:rPr lang="hr-HR" dirty="0"/>
            </a:br>
            <a:r>
              <a:rPr lang="hr-HR" dirty="0"/>
              <a:t>SVD watermarking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r-HR" dirty="0"/>
              <a:t>Tim: Glitch u matrici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0A1A89-FE18-44C6-B3EE-49541CB850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0021" y="5105536"/>
            <a:ext cx="4367531" cy="324417"/>
          </a:xfrm>
        </p:spPr>
        <p:txBody>
          <a:bodyPr/>
          <a:lstStyle/>
          <a:p>
            <a:r>
              <a:rPr lang="hr-HR" dirty="0"/>
              <a:t>Željka Baća</a:t>
            </a:r>
            <a:endParaRPr lang="ru-RU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BD8FCFA-5A6F-40D3-981E-0570C3FA356B}"/>
              </a:ext>
            </a:extLst>
          </p:cNvPr>
          <p:cNvSpPr txBox="1">
            <a:spLocks/>
          </p:cNvSpPr>
          <p:nvPr/>
        </p:nvSpPr>
        <p:spPr>
          <a:xfrm>
            <a:off x="770020" y="5497829"/>
            <a:ext cx="4367531" cy="3244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Nikola Kašnar</a:t>
            </a:r>
            <a:endParaRPr lang="ru-RU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34581A5-AABD-454A-A6FB-8ED14C0B96DC}"/>
              </a:ext>
            </a:extLst>
          </p:cNvPr>
          <p:cNvSpPr txBox="1">
            <a:spLocks/>
          </p:cNvSpPr>
          <p:nvPr/>
        </p:nvSpPr>
        <p:spPr>
          <a:xfrm>
            <a:off x="770019" y="5853497"/>
            <a:ext cx="4367531" cy="3244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Ivana Kristić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5450305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/>
              <a:t>Eksperimentalni rezultati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66C76-AF7B-476B-B690-2E7946251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517" y="2267123"/>
            <a:ext cx="7503265" cy="305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2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5450305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/>
              <a:t>Eksperimentalni rezultati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B4CF40-601A-4BBF-8615-445B3DD92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906" y="2152245"/>
            <a:ext cx="6820977" cy="322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14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5450305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/>
              <a:t>Eksperimentalni rezultati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B9DE3-2937-4695-BA3C-D190B9B15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295" y="2418528"/>
            <a:ext cx="7434647" cy="29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78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5450305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/>
              <a:t>Eksperimentalni rezultati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EE19F-ACEB-4025-A0AC-4BBAE23AC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02" y="2419209"/>
            <a:ext cx="7546250" cy="329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67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5450305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/>
              <a:t>Eksperimentalni rezultati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C2988-0BD2-4922-B89F-C9B52FCEA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594" y="1505030"/>
            <a:ext cx="6697010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32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5450305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/>
              <a:t>Eksperimentalni rezultati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78EF5-20BE-46BF-8FC9-8A78FE17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82" y="1847507"/>
            <a:ext cx="5143072" cy="451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3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5450305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/>
              <a:t>Eksperimentalni rezultati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C5FF3-FB22-4D9C-B156-637B2B5E3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12" y="1832358"/>
            <a:ext cx="5196735" cy="453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94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5450305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/>
              <a:t>Eksperimentalni rezultati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BD5BD-0CAF-43AC-B909-193F4700D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501" y="1837297"/>
            <a:ext cx="5305246" cy="45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15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7904747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dirty="0"/>
              <a:t>Eksperimentalni rezultati</a:t>
            </a:r>
          </a:p>
          <a:p>
            <a:r>
              <a:rPr lang="hr-HR" dirty="0"/>
              <a:t>Watermarking scheme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B86DA-91FD-4B66-88DE-923A73BE8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322" y="2394279"/>
            <a:ext cx="5820490" cy="379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67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7904747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dirty="0"/>
              <a:t>Eksperimentalni rezultati</a:t>
            </a:r>
          </a:p>
          <a:p>
            <a:r>
              <a:rPr lang="hr-HR" dirty="0"/>
              <a:t>Watermarking scheme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93E5D-E77A-48F3-B265-730A71321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140" y="2704788"/>
            <a:ext cx="7507022" cy="348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8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Uvod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2A374-6D41-4D06-9363-309246640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2"/>
            <a:ext cx="9829800" cy="749047"/>
          </a:xfrm>
        </p:spPr>
        <p:txBody>
          <a:bodyPr>
            <a:normAutofit/>
          </a:bodyPr>
          <a:lstStyle/>
          <a:p>
            <a:r>
              <a:rPr lang="hr-HR" dirty="0"/>
              <a:t>Steganografija – tehnika skrivanja informacija unutar drugih podataka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3C4B1A2-32A8-4F37-9CCC-FC9483C95033}"/>
              </a:ext>
            </a:extLst>
          </p:cNvPr>
          <p:cNvSpPr txBox="1">
            <a:spLocks/>
          </p:cNvSpPr>
          <p:nvPr/>
        </p:nvSpPr>
        <p:spPr>
          <a:xfrm>
            <a:off x="774032" y="2974439"/>
            <a:ext cx="9829800" cy="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Primjene – zaštita privatnosti, vojni i špijunski kontekst, autorska prava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6630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7904747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dirty="0"/>
              <a:t>Eksperimentalni rezultati</a:t>
            </a:r>
          </a:p>
          <a:p>
            <a:r>
              <a:rPr lang="hr-HR" dirty="0"/>
              <a:t>Watermarking scheme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973E4-C282-4812-BA3E-A9BE43A5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799" y="2695075"/>
            <a:ext cx="7561363" cy="348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55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7904747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dirty="0"/>
              <a:t>Eksperimentalni rezultati</a:t>
            </a:r>
          </a:p>
          <a:p>
            <a:r>
              <a:rPr lang="hr-HR" dirty="0"/>
              <a:t>Watermarking scheme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19A829-0CAD-4B41-8C5D-EDEB08C97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85" y="2711117"/>
            <a:ext cx="7516078" cy="347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50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7904747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dirty="0"/>
              <a:t>Eksperimentalni rezultati</a:t>
            </a:r>
          </a:p>
          <a:p>
            <a:r>
              <a:rPr lang="hr-HR" dirty="0"/>
              <a:t>Kolaž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83849-5B1B-421F-AC2D-9FD90FB59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411" y="2195353"/>
            <a:ext cx="4572212" cy="417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27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7904747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dirty="0"/>
              <a:t>Eksperimentalni rezultati</a:t>
            </a:r>
          </a:p>
          <a:p>
            <a:r>
              <a:rPr lang="hr-HR" dirty="0"/>
              <a:t>Kolaž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D4B16-FA8F-40CB-8D99-15B36739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14" y="2928748"/>
            <a:ext cx="7904748" cy="32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66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7904747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dirty="0"/>
              <a:t>Eksperimentalni rezultati</a:t>
            </a:r>
          </a:p>
          <a:p>
            <a:r>
              <a:rPr lang="hr-HR" dirty="0"/>
              <a:t>Kolaž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27B87-27F3-4D36-86FB-3B822105C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533" y="2903621"/>
            <a:ext cx="8008629" cy="32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68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Low Angle View of Office Building Against Blue Sky">
            <a:extLst>
              <a:ext uri="{FF2B5EF4-FFF2-40B4-BE49-F238E27FC236}">
                <a16:creationId xmlns:a16="http://schemas.microsoft.com/office/drawing/2014/main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2749" r="2749"/>
          <a:stretch/>
        </p:blipFill>
        <p:spPr>
          <a:xfrm>
            <a:off x="-818146" y="0"/>
            <a:ext cx="915542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1979" y="1425810"/>
            <a:ext cx="6033452" cy="4006380"/>
          </a:xfrm>
        </p:spPr>
        <p:txBody>
          <a:bodyPr/>
          <a:lstStyle/>
          <a:p>
            <a:pPr algn="ctr"/>
            <a:r>
              <a:rPr lang="hr-HR" sz="8800" dirty="0"/>
              <a:t>HVALA NA PAŽNJI</a:t>
            </a:r>
            <a:r>
              <a:rPr lang="en-US" sz="8800" dirty="0"/>
              <a:t>!</a:t>
            </a:r>
            <a:endParaRPr lang="ru-RU" sz="8800" dirty="0"/>
          </a:p>
        </p:txBody>
      </p:sp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1032746"/>
            <a:ext cx="8097252" cy="782638"/>
          </a:xfrm>
        </p:spPr>
        <p:txBody>
          <a:bodyPr>
            <a:normAutofit fontScale="90000"/>
          </a:bodyPr>
          <a:lstStyle/>
          <a:p>
            <a:r>
              <a:rPr lang="hr-HR" dirty="0"/>
              <a:t>Singular value decomposition (SVD)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88F02AC-2ACE-4B6E-9181-99EBB08906BB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774032" y="2453980"/>
                <a:ext cx="9956130" cy="2588637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/>
                  <a:t>Za </a:t>
                </a:r>
                <a:r>
                  <a:rPr lang="en-US" sz="1800" dirty="0" err="1"/>
                  <a:t>danu</a:t>
                </a:r>
                <a:r>
                  <a:rPr lang="en-US" sz="1800" dirty="0"/>
                  <a:t> </a:t>
                </a:r>
                <a:r>
                  <a:rPr lang="en-US" sz="1800" dirty="0" err="1"/>
                  <a:t>matricu</a:t>
                </a:r>
                <a:r>
                  <a:rPr lang="en-US" sz="1800" dirty="0"/>
                  <a:t> A </a:t>
                </a:r>
                <a:r>
                  <a:rPr lang="en-US" sz="1800" dirty="0" err="1"/>
                  <a:t>dimenzija</a:t>
                </a:r>
                <a:r>
                  <a:rPr lang="en-US" sz="1800" dirty="0"/>
                  <a:t> m × n </a:t>
                </a:r>
                <a:r>
                  <a:rPr lang="en-US" sz="1800" dirty="0" err="1"/>
                  <a:t>i</a:t>
                </a:r>
                <a:r>
                  <a:rPr lang="en-US" sz="1800" dirty="0"/>
                  <a:t> </a:t>
                </a:r>
                <a:r>
                  <a:rPr lang="en-US" sz="1800" dirty="0" err="1"/>
                  <a:t>ranga</a:t>
                </a:r>
                <a:r>
                  <a:rPr lang="en-US" sz="1800" dirty="0"/>
                  <a:t> r, </a:t>
                </a:r>
                <a:r>
                  <a:rPr lang="en-US" sz="1800" dirty="0" err="1"/>
                  <a:t>singularna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vrijednosna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dekompozicija</a:t>
                </a:r>
                <a:r>
                  <a:rPr lang="hr-HR" sz="1800" dirty="0"/>
                  <a:t> </a:t>
                </a:r>
                <a:r>
                  <a:rPr lang="en-US" sz="1800" dirty="0" err="1"/>
                  <a:t>omogućuje</a:t>
                </a:r>
                <a:r>
                  <a:rPr lang="en-US" sz="1800" dirty="0"/>
                  <a:t> da se A </a:t>
                </a:r>
                <a:r>
                  <a:rPr lang="en-US" sz="1800" dirty="0" err="1"/>
                  <a:t>izrazi</a:t>
                </a:r>
                <a:r>
                  <a:rPr lang="en-US" sz="1800" dirty="0"/>
                  <a:t> </a:t>
                </a:r>
                <a:r>
                  <a:rPr lang="en-US" sz="1800" dirty="0" err="1"/>
                  <a:t>kao</a:t>
                </a:r>
                <a:r>
                  <a:rPr lang="en-US" sz="1800" dirty="0"/>
                  <a:t> </a:t>
                </a:r>
                <a:r>
                  <a:rPr lang="en-US" sz="1800" dirty="0" err="1"/>
                  <a:t>produk</a:t>
                </a:r>
                <a:r>
                  <a:rPr lang="hr-HR" sz="1800" dirty="0"/>
                  <a:t>t triju matrica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r-HR" sz="1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hr-HR" sz="1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r-HR" sz="1800" i="1" smtClean="0">
                          <a:latin typeface="Cambria Math" panose="02040503050406030204" pitchFamily="18" charset="0"/>
                        </a:rPr>
                        <m:t>𝑈𝐷</m:t>
                      </m:r>
                      <m:sSup>
                        <m:sSupPr>
                          <m:ctrlPr>
                            <a:rPr lang="hr-HR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r-HR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hr-HR" sz="180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hr-HR" sz="1800" dirty="0"/>
              </a:p>
              <a:p>
                <a:endParaRPr lang="hr-HR" sz="1800" dirty="0"/>
              </a:p>
              <a:p>
                <a:r>
                  <a:rPr lang="hr-HR" sz="1800" dirty="0"/>
                  <a:t>U je unitarna matrica dimenzija m×m čiji stupci predstavljaju lijeve singularne vektore</a:t>
                </a:r>
              </a:p>
              <a:p>
                <a14:m>
                  <m:oMath xmlns:m="http://schemas.openxmlformats.org/officeDocument/2006/math">
                    <m:r>
                      <a:rPr lang="hr-HR" sz="1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hr-HR" sz="1800" dirty="0"/>
                  <a:t> je dijagonalna matrica dimenzija m×n čiji dijagonalni elementi predstavljaju singularne vrijednosti matrice A</a:t>
                </a:r>
              </a:p>
              <a:p>
                <a:r>
                  <a:rPr lang="hr-HR" sz="1800" dirty="0"/>
                  <a:t>V* je hermitski konjugat unitarne matrice V, koja je dimenzija n×n, njeni stupci su desni singularni vektori</a:t>
                </a:r>
                <a:endParaRPr lang="en-US" sz="18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88F02AC-2ACE-4B6E-9181-99EBB08906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774032" y="2453980"/>
                <a:ext cx="9956130" cy="2588637"/>
              </a:xfrm>
              <a:blipFill>
                <a:blip r:embed="rId2"/>
                <a:stretch>
                  <a:fillRect l="-1347" t="-2358" b="-5189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7054" y="1046140"/>
            <a:ext cx="5440236" cy="782638"/>
          </a:xfrm>
        </p:spPr>
        <p:txBody>
          <a:bodyPr>
            <a:normAutofit fontScale="90000"/>
          </a:bodyPr>
          <a:lstStyle/>
          <a:p>
            <a:r>
              <a:rPr lang="hr-HR" dirty="0"/>
              <a:t>Dekompozicija slike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r-HR" dirty="0"/>
              <a:t>Originalna slika dijeli se na četiri podslike.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09D92-7413-44EE-BC90-ECE50DA315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r-HR" dirty="0"/>
              <a:t>Umetanje vodenog žiga u D matricu</a:t>
            </a:r>
          </a:p>
          <a:p>
            <a:r>
              <a:rPr lang="hr-HR" dirty="0"/>
              <a:t>Umetanje vodenog žiga u U matricu</a:t>
            </a:r>
            <a:endParaRPr lang="en-US" dirty="0"/>
          </a:p>
          <a:p>
            <a:r>
              <a:rPr lang="hr-HR" dirty="0"/>
              <a:t>Dither kvantifikacija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BD9BB5F-3272-4B5A-BD6D-C3B79747A03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3993" r="3993"/>
          <a:stretch>
            <a:fillRect/>
          </a:stretch>
        </p:blipFill>
        <p:spPr>
          <a:xfrm>
            <a:off x="254710" y="517244"/>
            <a:ext cx="6108872" cy="5485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6650E-351D-4FD7-8A02-57862E893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26" y="4340935"/>
            <a:ext cx="2357910" cy="13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1033272"/>
            <a:ext cx="6685547" cy="782638"/>
          </a:xfrm>
        </p:spPr>
        <p:txBody>
          <a:bodyPr>
            <a:normAutofit/>
          </a:bodyPr>
          <a:lstStyle/>
          <a:p>
            <a:r>
              <a:rPr lang="hr-HR" dirty="0"/>
              <a:t>Umetanje u D matricu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4BA4B-DB5E-418C-8309-2ED941800B3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White"/>
        <p:txBody>
          <a:bodyPr/>
          <a:lstStyle/>
          <a:p>
            <a:r>
              <a:rPr lang="en-US" dirty="0"/>
              <a:t>Section 1 Title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6185F3-A61E-4AA4-BF5E-D6832E0EA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31" y="2309132"/>
            <a:ext cx="4376996" cy="35879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1DBD45-94FF-4F3F-B0E9-62BD11D8A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585" y="2516725"/>
            <a:ext cx="3477110" cy="4763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CC540C-C527-49F3-A293-8CA039404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85" y="3220217"/>
            <a:ext cx="3324689" cy="447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2797F9-2AD8-4496-8931-667347B34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585" y="3928809"/>
            <a:ext cx="3524742" cy="4667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FC8DCB-6DF6-4B07-A704-E2474C556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585" y="4651587"/>
            <a:ext cx="3362794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60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1033272"/>
            <a:ext cx="6685547" cy="782638"/>
          </a:xfrm>
        </p:spPr>
        <p:txBody>
          <a:bodyPr>
            <a:normAutofit/>
          </a:bodyPr>
          <a:lstStyle/>
          <a:p>
            <a:r>
              <a:rPr lang="hr-HR" dirty="0"/>
              <a:t>Umetanje u U matricu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6FD59-BB40-4EBF-B842-AC485FEB0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660" y="2528618"/>
            <a:ext cx="4858428" cy="3296110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C691DF5-F6F7-4705-9DA9-36D7E5DE6B7E}"/>
              </a:ext>
            </a:extLst>
          </p:cNvPr>
          <p:cNvSpPr txBox="1">
            <a:spLocks/>
          </p:cNvSpPr>
          <p:nvPr/>
        </p:nvSpPr>
        <p:spPr>
          <a:xfrm>
            <a:off x="666911" y="2528618"/>
            <a:ext cx="4610941" cy="9757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Na podsliku </a:t>
            </a:r>
          </a:p>
          <a:p>
            <a:r>
              <a:rPr lang="hr-HR" dirty="0"/>
              <a:t>također primjenjujemo SVD u M×M blokovima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560786-F876-411C-BE26-38E01A8C6FB3}"/>
                  </a:ext>
                </a:extLst>
              </p:cNvPr>
              <p:cNvSpPr txBox="1"/>
              <p:nvPr/>
            </p:nvSpPr>
            <p:spPr>
              <a:xfrm>
                <a:off x="2318084" y="2521662"/>
                <a:ext cx="8999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hr-H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𝑏𝑟</m:t>
                          </m:r>
                        </m:sub>
                      </m:sSub>
                      <m:d>
                        <m:dPr>
                          <m:ctrlPr>
                            <a:rPr lang="hr-H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hr-H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r-H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hr-H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560786-F876-411C-BE26-38E01A8C6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084" y="2521662"/>
                <a:ext cx="899990" cy="276999"/>
              </a:xfrm>
              <a:prstGeom prst="rect">
                <a:avLst/>
              </a:prstGeom>
              <a:blipFill>
                <a:blip r:embed="rId3"/>
                <a:stretch>
                  <a:fillRect l="-8108" b="-40000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979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6E3E42-BD20-4379-871F-3E4B83D6838A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742938"/>
            <a:ext cx="5450305" cy="1524185"/>
          </a:xfrm>
        </p:spPr>
        <p:txBody>
          <a:bodyPr>
            <a:normAutofit/>
          </a:bodyPr>
          <a:lstStyle/>
          <a:p>
            <a:r>
              <a:rPr lang="hr-HR" dirty="0"/>
              <a:t>Eksperimentalni rezultati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1CCEE-5676-4586-8866-FA5BE5CA5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CEC15-DA32-43A7-8332-99388B1D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611" y="2267123"/>
            <a:ext cx="7150036" cy="27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4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BF851C-DBFF-4CAB-9461-D9C42A39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056" y="1892969"/>
            <a:ext cx="6930827" cy="3679328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5450305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/>
              <a:t>Eksperimentalni rezultati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9517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5450305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/>
              <a:t>Eksperimentalni rezultati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13F34-12C0-4DCE-9A4D-A2B0599E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516" y="1925634"/>
            <a:ext cx="6922913" cy="362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7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GeneralDesign02_MO - v4" id="{6FF23145-4007-4574-94C2-B80E45F46FD9}" vid="{0FB396FC-CF2E-452A-9B17-DA6C73B135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7A0EF5-23A9-4627-BC46-745B7DD804D2}">
  <ds:schemaRefs>
    <ds:schemaRef ds:uri="http://schemas.microsoft.com/office/2006/documentManagement/types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purl.org/dc/terms/"/>
    <ds:schemaRef ds:uri="http://www.w3.org/XML/1998/namespace"/>
    <ds:schemaRef ds:uri="6dc4bcd6-49db-4c07-9060-8acfc67cef9f"/>
    <ds:schemaRef ds:uri="fb0879af-3eba-417a-a55a-ffe6dcd6ca77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0</TotalTime>
  <Words>244</Words>
  <Application>Microsoft Office PowerPoint</Application>
  <PresentationFormat>Widescreen</PresentationFormat>
  <Paragraphs>75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Lucida Grande</vt:lpstr>
      <vt:lpstr>Verdana</vt:lpstr>
      <vt:lpstr>Wingdings</vt:lpstr>
      <vt:lpstr>Office Theme</vt:lpstr>
      <vt:lpstr>Steganografija SVD watermarking</vt:lpstr>
      <vt:lpstr>Uvod</vt:lpstr>
      <vt:lpstr>Singular value decomposition (SVD)</vt:lpstr>
      <vt:lpstr>Dekompozicija slike</vt:lpstr>
      <vt:lpstr>Umetanje u D matricu</vt:lpstr>
      <vt:lpstr>Umetanje u U matricu</vt:lpstr>
      <vt:lpstr>Eksperimentalni rezultati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2024-12-03T11:08:33Z</dcterms:created>
  <dcterms:modified xsi:type="dcterms:W3CDTF">2024-12-03T13:39:38Z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